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305" r:id="rId5"/>
    <p:sldId id="310" r:id="rId6"/>
    <p:sldId id="312" r:id="rId7"/>
    <p:sldId id="327" r:id="rId8"/>
    <p:sldId id="328" r:id="rId9"/>
    <p:sldId id="329" r:id="rId10"/>
    <p:sldId id="331" r:id="rId11"/>
    <p:sldId id="330" r:id="rId12"/>
    <p:sldId id="294" r:id="rId13"/>
    <p:sldId id="313" r:id="rId14"/>
    <p:sldId id="308" r:id="rId15"/>
    <p:sldId id="316" r:id="rId16"/>
    <p:sldId id="314" r:id="rId17"/>
    <p:sldId id="317" r:id="rId18"/>
    <p:sldId id="318" r:id="rId19"/>
    <p:sldId id="297" r:id="rId20"/>
    <p:sldId id="334" r:id="rId21"/>
    <p:sldId id="333" r:id="rId22"/>
    <p:sldId id="320" r:id="rId23"/>
    <p:sldId id="332" r:id="rId24"/>
    <p:sldId id="277" r:id="rId25"/>
    <p:sldId id="321" r:id="rId26"/>
    <p:sldId id="322" r:id="rId27"/>
    <p:sldId id="323" r:id="rId28"/>
    <p:sldId id="324" r:id="rId29"/>
    <p:sldId id="326" r:id="rId30"/>
    <p:sldId id="306" r:id="rId31"/>
    <p:sldId id="309" r:id="rId32"/>
    <p:sldId id="307" r:id="rId33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3" autoAdjust="0"/>
    <p:restoredTop sz="94660"/>
  </p:normalViewPr>
  <p:slideViewPr>
    <p:cSldViewPr snapToGrid="0">
      <p:cViewPr varScale="1">
        <p:scale>
          <a:sx n="57" d="100"/>
          <a:sy n="57" d="100"/>
        </p:scale>
        <p:origin x="192" y="912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D7F48D74-B6C6-4E71-91E7-685EBC5FF9D4}"/>
              </a:ext>
            </a:extLst>
          </p:cNvPr>
          <p:cNvSpPr/>
          <p:nvPr userDrawn="1"/>
        </p:nvSpPr>
        <p:spPr>
          <a:xfrm>
            <a:off x="2" y="0"/>
            <a:ext cx="6980222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 hasCustomPrompt="1"/>
          </p:nvPr>
        </p:nvSpPr>
        <p:spPr>
          <a:xfrm>
            <a:off x="438914" y="446342"/>
            <a:ext cx="6785752" cy="596531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9873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320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9" r:id="rId2"/>
    <p:sldLayoutId id="2147483736" r:id="rId3"/>
    <p:sldLayoutId id="2147483740" r:id="rId4"/>
    <p:sldLayoutId id="2147483741" r:id="rId5"/>
    <p:sldLayoutId id="2147483742" r:id="rId6"/>
    <p:sldLayoutId id="2147483732" r:id="rId7"/>
    <p:sldLayoutId id="2147483738" r:id="rId8"/>
    <p:sldLayoutId id="2147483743" r:id="rId9"/>
    <p:sldLayoutId id="2147483745" r:id="rId10"/>
    <p:sldLayoutId id="2147483747" r:id="rId11"/>
    <p:sldLayoutId id="2147483746" r:id="rId12"/>
    <p:sldLayoutId id="2147483744" r:id="rId13"/>
    <p:sldLayoutId id="2147483750" r:id="rId14"/>
    <p:sldLayoutId id="2147483751" r:id="rId15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093957" y="1610982"/>
            <a:ext cx="5610577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Sentiment Analysis using AI Models on COVID-19 Tweets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7786094" y="4336740"/>
            <a:ext cx="5610509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Raghavendra Sreenivas Acharya</a:t>
            </a:r>
          </a:p>
          <a:p>
            <a:pPr marL="342900" indent="-342900">
              <a:buFontTx/>
              <a:buChar char="-"/>
            </a:pP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Yashasri Edukulla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F5018-5A1B-4348-B4C7-F90DA3E7FB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Preprocessing - NLP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AF9A27-7FF1-4013-B095-48D090C511C6}"/>
              </a:ext>
            </a:extLst>
          </p:cNvPr>
          <p:cNvGrpSpPr/>
          <p:nvPr/>
        </p:nvGrpSpPr>
        <p:grpSpPr>
          <a:xfrm>
            <a:off x="3741176" y="1763795"/>
            <a:ext cx="4709648" cy="3723835"/>
            <a:chOff x="2228055" y="1971102"/>
            <a:chExt cx="4575969" cy="3618138"/>
          </a:xfrm>
        </p:grpSpPr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8C2A3CAF-74F9-4B6E-841E-A026F21AC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F7C7035-5F1B-4C77-B730-424AB094F28D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D01712F7-CEB8-4C93-84DB-52B85B3180E8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ounded Rectangle 13">
                <a:extLst>
                  <a:ext uri="{FF2B5EF4-FFF2-40B4-BE49-F238E27FC236}">
                    <a16:creationId xmlns:a16="http://schemas.microsoft.com/office/drawing/2014/main" id="{B33C049F-3F98-4469-A8A6-833E19324A53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10043205-493D-4CE9-89E6-B7D715DFAA76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76A7136C-8599-42B6-8AEE-EBB40B43FF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AC8610E-CFCB-45C3-96BE-04937F5D1E76}"/>
              </a:ext>
            </a:extLst>
          </p:cNvPr>
          <p:cNvSpPr txBox="1"/>
          <p:nvPr/>
        </p:nvSpPr>
        <p:spPr>
          <a:xfrm>
            <a:off x="8743953" y="2158489"/>
            <a:ext cx="265410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Lemmatization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Rounded Rectangle 24">
            <a:extLst>
              <a:ext uri="{FF2B5EF4-FFF2-40B4-BE49-F238E27FC236}">
                <a16:creationId xmlns:a16="http://schemas.microsoft.com/office/drawing/2014/main" id="{23FD4401-13CD-470E-895D-436EF44DD147}"/>
              </a:ext>
            </a:extLst>
          </p:cNvPr>
          <p:cNvSpPr/>
          <p:nvPr/>
        </p:nvSpPr>
        <p:spPr>
          <a:xfrm>
            <a:off x="9928296" y="1746308"/>
            <a:ext cx="285406" cy="208600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CFDEEF-6E21-4A86-AFEF-7376BD83C8F2}"/>
              </a:ext>
            </a:extLst>
          </p:cNvPr>
          <p:cNvSpPr txBox="1"/>
          <p:nvPr/>
        </p:nvSpPr>
        <p:spPr>
          <a:xfrm>
            <a:off x="8684373" y="5076379"/>
            <a:ext cx="265410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Tokenization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305E82-85DA-4D1C-8F82-6C2FEFD440C4}"/>
              </a:ext>
            </a:extLst>
          </p:cNvPr>
          <p:cNvSpPr txBox="1"/>
          <p:nvPr/>
        </p:nvSpPr>
        <p:spPr>
          <a:xfrm>
            <a:off x="840558" y="2158488"/>
            <a:ext cx="265410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Remove @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DB96A4-5224-4635-970A-C297E383EE10}"/>
              </a:ext>
            </a:extLst>
          </p:cNvPr>
          <p:cNvSpPr/>
          <p:nvPr/>
        </p:nvSpPr>
        <p:spPr>
          <a:xfrm>
            <a:off x="1837905" y="1565235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1" dirty="0">
                <a:solidFill>
                  <a:schemeClr val="tx1"/>
                </a:solidFill>
              </a:rPr>
              <a:t>1</a:t>
            </a:r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0C30D1-F21B-49D0-BAA9-98005FD92E97}"/>
              </a:ext>
            </a:extLst>
          </p:cNvPr>
          <p:cNvSpPr txBox="1"/>
          <p:nvPr/>
        </p:nvSpPr>
        <p:spPr>
          <a:xfrm>
            <a:off x="840558" y="5146647"/>
            <a:ext cx="265410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Convert text to Lower case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4" name="Graphic 33">
            <a:extLst>
              <a:ext uri="{FF2B5EF4-FFF2-40B4-BE49-F238E27FC236}">
                <a16:creationId xmlns:a16="http://schemas.microsoft.com/office/drawing/2014/main" id="{EA9DF64B-3709-4045-8225-E2F437E83AA5}"/>
              </a:ext>
            </a:extLst>
          </p:cNvPr>
          <p:cNvGrpSpPr/>
          <p:nvPr/>
        </p:nvGrpSpPr>
        <p:grpSpPr>
          <a:xfrm>
            <a:off x="5408431" y="2377728"/>
            <a:ext cx="1373029" cy="1269683"/>
            <a:chOff x="7424910" y="2405641"/>
            <a:chExt cx="1771650" cy="1638300"/>
          </a:xfrm>
          <a:solidFill>
            <a:schemeClr val="accent4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15535C6-8C0B-4095-A7BE-4ACD534AA53C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0BD4CB-B29D-469B-BA05-B472758C801F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6BEE65A6-7BD4-164E-B61B-D7343B3CC5AA}"/>
              </a:ext>
            </a:extLst>
          </p:cNvPr>
          <p:cNvSpPr/>
          <p:nvPr/>
        </p:nvSpPr>
        <p:spPr>
          <a:xfrm>
            <a:off x="9728329" y="1575082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1" dirty="0">
                <a:solidFill>
                  <a:schemeClr val="tx1"/>
                </a:solidFill>
              </a:rPr>
              <a:t>4</a:t>
            </a:r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CDC87AA-6DE9-8243-8544-12D40807F7DB}"/>
              </a:ext>
            </a:extLst>
          </p:cNvPr>
          <p:cNvSpPr/>
          <p:nvPr/>
        </p:nvSpPr>
        <p:spPr>
          <a:xfrm>
            <a:off x="1837905" y="2981296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1" dirty="0">
                <a:solidFill>
                  <a:schemeClr val="tx1"/>
                </a:solidFill>
              </a:rPr>
              <a:t>2</a:t>
            </a:r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5A29A9-26DD-C34A-BAEC-5E78FB3BAA27}"/>
              </a:ext>
            </a:extLst>
          </p:cNvPr>
          <p:cNvSpPr txBox="1"/>
          <p:nvPr/>
        </p:nvSpPr>
        <p:spPr>
          <a:xfrm>
            <a:off x="778840" y="3537028"/>
            <a:ext cx="265410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Remove URL's and http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22699DC-52AF-FB46-AF57-D4D186914C46}"/>
              </a:ext>
            </a:extLst>
          </p:cNvPr>
          <p:cNvSpPr/>
          <p:nvPr/>
        </p:nvSpPr>
        <p:spPr>
          <a:xfrm>
            <a:off x="1851759" y="4558694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1" dirty="0">
                <a:solidFill>
                  <a:schemeClr val="tx1"/>
                </a:solidFill>
              </a:rPr>
              <a:t>3</a:t>
            </a:r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9AB1BB-D47A-9044-912B-90BA85159828}"/>
              </a:ext>
            </a:extLst>
          </p:cNvPr>
          <p:cNvSpPr txBox="1"/>
          <p:nvPr/>
        </p:nvSpPr>
        <p:spPr>
          <a:xfrm>
            <a:off x="8712084" y="3585343"/>
            <a:ext cx="265410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Stemming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02DF70B-F311-FD4F-8EE7-0E48F74C7444}"/>
              </a:ext>
            </a:extLst>
          </p:cNvPr>
          <p:cNvSpPr/>
          <p:nvPr/>
        </p:nvSpPr>
        <p:spPr>
          <a:xfrm>
            <a:off x="9756039" y="2999181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1" dirty="0">
                <a:solidFill>
                  <a:schemeClr val="tx1"/>
                </a:solidFill>
              </a:rPr>
              <a:t>5</a:t>
            </a:r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42B48E1-B327-414A-AC6B-A2395F04891B}"/>
              </a:ext>
            </a:extLst>
          </p:cNvPr>
          <p:cNvSpPr/>
          <p:nvPr/>
        </p:nvSpPr>
        <p:spPr>
          <a:xfrm>
            <a:off x="9783083" y="4558694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1" dirty="0">
                <a:solidFill>
                  <a:schemeClr val="tx1"/>
                </a:solidFill>
              </a:rPr>
              <a:t>6</a:t>
            </a:r>
            <a:endParaRPr lang="ko-KR" altLang="en-US" sz="270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992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3290710" y="264883"/>
            <a:ext cx="5610577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cs typeface="Arial" pitchFamily="34" charset="0"/>
              </a:rPr>
              <a:t>TFIDF</a:t>
            </a:r>
            <a:endParaRPr lang="ko-KR" altLang="en-US" sz="72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378360-9832-C840-84FB-BFCE5C122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39" y="1465213"/>
            <a:ext cx="4028411" cy="4779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E80B7E-EDAF-2749-9853-227DEB39CBB3}"/>
              </a:ext>
            </a:extLst>
          </p:cNvPr>
          <p:cNvSpPr txBox="1"/>
          <p:nvPr/>
        </p:nvSpPr>
        <p:spPr>
          <a:xfrm>
            <a:off x="5637354" y="1740091"/>
            <a:ext cx="4630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Parameters Used? </a:t>
            </a:r>
          </a:p>
          <a:p>
            <a:r>
              <a:rPr lang="en-US" sz="2400" dirty="0"/>
              <a:t>Max Feature = 1000 or 10000?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B9CA3-4672-1D4C-9771-8DB5411F1E5E}"/>
              </a:ext>
            </a:extLst>
          </p:cNvPr>
          <p:cNvSpPr txBox="1"/>
          <p:nvPr/>
        </p:nvSpPr>
        <p:spPr>
          <a:xfrm>
            <a:off x="5637354" y="3108089"/>
            <a:ext cx="5610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load the sparse matrix as Input into Neural Network or any models?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FFDE6-F19F-CA4D-9F52-F4FD29681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42" y="4259035"/>
            <a:ext cx="43434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29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946070-D853-314E-9CD4-2620AAF2C6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3467E-1060-D64C-83F6-717FD7A5F184}"/>
              </a:ext>
            </a:extLst>
          </p:cNvPr>
          <p:cNvSpPr txBox="1"/>
          <p:nvPr/>
        </p:nvSpPr>
        <p:spPr>
          <a:xfrm>
            <a:off x="1609654" y="1633494"/>
            <a:ext cx="26541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SVM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09E79C-F895-9A42-BB07-80F962E97BDB}"/>
              </a:ext>
            </a:extLst>
          </p:cNvPr>
          <p:cNvSpPr/>
          <p:nvPr/>
        </p:nvSpPr>
        <p:spPr>
          <a:xfrm>
            <a:off x="1485240" y="1714331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1" dirty="0">
                <a:solidFill>
                  <a:schemeClr val="tx1"/>
                </a:solidFill>
              </a:rPr>
              <a:t>1</a:t>
            </a:r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041BB8-6028-B24F-AB0D-D4F3C245C663}"/>
              </a:ext>
            </a:extLst>
          </p:cNvPr>
          <p:cNvSpPr txBox="1"/>
          <p:nvPr/>
        </p:nvSpPr>
        <p:spPr>
          <a:xfrm>
            <a:off x="1724417" y="4721997"/>
            <a:ext cx="442700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Decision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Tree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90605F2-8697-D145-94EA-63690564A282}"/>
              </a:ext>
            </a:extLst>
          </p:cNvPr>
          <p:cNvSpPr/>
          <p:nvPr/>
        </p:nvSpPr>
        <p:spPr>
          <a:xfrm>
            <a:off x="1485240" y="2767486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1" dirty="0">
                <a:solidFill>
                  <a:schemeClr val="tx1"/>
                </a:solidFill>
              </a:rPr>
              <a:t>2</a:t>
            </a:r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2335B-BB2C-4E4E-8E94-0D5FD756F489}"/>
              </a:ext>
            </a:extLst>
          </p:cNvPr>
          <p:cNvSpPr txBox="1"/>
          <p:nvPr/>
        </p:nvSpPr>
        <p:spPr>
          <a:xfrm>
            <a:off x="1906885" y="2649130"/>
            <a:ext cx="708471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Naïve Bayes - Multinomial 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BA6FCF-154D-2D42-A5F1-83DEB978A62E}"/>
              </a:ext>
            </a:extLst>
          </p:cNvPr>
          <p:cNvSpPr/>
          <p:nvPr/>
        </p:nvSpPr>
        <p:spPr>
          <a:xfrm>
            <a:off x="1485240" y="4792844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1" dirty="0">
                <a:solidFill>
                  <a:schemeClr val="tx1"/>
                </a:solidFill>
              </a:rPr>
              <a:t>4</a:t>
            </a:r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81C258D-F649-2543-96A0-29DC46C2AD86}"/>
              </a:ext>
            </a:extLst>
          </p:cNvPr>
          <p:cNvSpPr/>
          <p:nvPr/>
        </p:nvSpPr>
        <p:spPr>
          <a:xfrm>
            <a:off x="1485240" y="3781559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1" dirty="0">
                <a:solidFill>
                  <a:schemeClr val="tx1"/>
                </a:solidFill>
              </a:rPr>
              <a:t>3</a:t>
            </a:r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8B8A8-4FD4-4C4B-B353-FA5BEBC8CD5B}"/>
              </a:ext>
            </a:extLst>
          </p:cNvPr>
          <p:cNvSpPr txBox="1"/>
          <p:nvPr/>
        </p:nvSpPr>
        <p:spPr>
          <a:xfrm>
            <a:off x="1768336" y="3710712"/>
            <a:ext cx="594079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Logistic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Regression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54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946070-D853-314E-9CD4-2620AAF2C6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Deep Learning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3467E-1060-D64C-83F6-717FD7A5F184}"/>
              </a:ext>
            </a:extLst>
          </p:cNvPr>
          <p:cNvSpPr txBox="1"/>
          <p:nvPr/>
        </p:nvSpPr>
        <p:spPr>
          <a:xfrm>
            <a:off x="1609654" y="1633494"/>
            <a:ext cx="26541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LSTM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09E79C-F895-9A42-BB07-80F962E97BDB}"/>
              </a:ext>
            </a:extLst>
          </p:cNvPr>
          <p:cNvSpPr/>
          <p:nvPr/>
        </p:nvSpPr>
        <p:spPr>
          <a:xfrm>
            <a:off x="1485240" y="1714331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1" dirty="0">
                <a:solidFill>
                  <a:schemeClr val="tx1"/>
                </a:solidFill>
              </a:rPr>
              <a:t>1</a:t>
            </a:r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90605F2-8697-D145-94EA-63690564A282}"/>
              </a:ext>
            </a:extLst>
          </p:cNvPr>
          <p:cNvSpPr/>
          <p:nvPr/>
        </p:nvSpPr>
        <p:spPr>
          <a:xfrm>
            <a:off x="1485240" y="2767486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1" dirty="0">
                <a:solidFill>
                  <a:schemeClr val="tx1"/>
                </a:solidFill>
              </a:rPr>
              <a:t>2</a:t>
            </a:r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2335B-BB2C-4E4E-8E94-0D5FD756F489}"/>
              </a:ext>
            </a:extLst>
          </p:cNvPr>
          <p:cNvSpPr txBox="1"/>
          <p:nvPr/>
        </p:nvSpPr>
        <p:spPr>
          <a:xfrm>
            <a:off x="2128557" y="2649130"/>
            <a:ext cx="813766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Fully Connected Neural Network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868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3290710" y="264883"/>
            <a:ext cx="5610577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cs typeface="Arial" pitchFamily="34" charset="0"/>
              </a:rPr>
              <a:t>Word2Vec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F75B1-370A-D94A-8941-7318B9B5A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30" y="1771650"/>
            <a:ext cx="4500029" cy="19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E2AC53-F01C-8545-B608-364B4EDAC37A}"/>
              </a:ext>
            </a:extLst>
          </p:cNvPr>
          <p:cNvSpPr txBox="1"/>
          <p:nvPr/>
        </p:nvSpPr>
        <p:spPr>
          <a:xfrm>
            <a:off x="5637354" y="1771650"/>
            <a:ext cx="46307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Parameters Used? </a:t>
            </a:r>
          </a:p>
          <a:p>
            <a:r>
              <a:rPr lang="en-US" sz="2400" dirty="0"/>
              <a:t>SG = 0 (CBOW) or 1 (</a:t>
            </a:r>
            <a:r>
              <a:rPr lang="en-US" sz="2400" dirty="0" err="1"/>
              <a:t>SkipGram</a:t>
            </a:r>
            <a:r>
              <a:rPr lang="en-US" sz="2400" dirty="0"/>
              <a:t>)</a:t>
            </a:r>
          </a:p>
          <a:p>
            <a:r>
              <a:rPr lang="en-US" sz="2400" dirty="0"/>
              <a:t>Vector Size</a:t>
            </a:r>
          </a:p>
          <a:p>
            <a:r>
              <a:rPr lang="en-US" sz="2400" dirty="0"/>
              <a:t>Max Tweet Length</a:t>
            </a:r>
          </a:p>
          <a:p>
            <a:r>
              <a:rPr lang="en-US" sz="2400" dirty="0"/>
              <a:t>Window size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BEE1E1-FF1C-6A40-8DA6-E296E7647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115" y="4340340"/>
            <a:ext cx="3514239" cy="2404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E98432-BE0B-B646-88AC-27596C1AF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640" y="4888529"/>
            <a:ext cx="43434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30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946070-D853-314E-9CD4-2620AAF2C6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3467E-1060-D64C-83F6-717FD7A5F184}"/>
              </a:ext>
            </a:extLst>
          </p:cNvPr>
          <p:cNvSpPr txBox="1"/>
          <p:nvPr/>
        </p:nvSpPr>
        <p:spPr>
          <a:xfrm>
            <a:off x="1609654" y="1633494"/>
            <a:ext cx="26541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SVM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09E79C-F895-9A42-BB07-80F962E97BDB}"/>
              </a:ext>
            </a:extLst>
          </p:cNvPr>
          <p:cNvSpPr/>
          <p:nvPr/>
        </p:nvSpPr>
        <p:spPr>
          <a:xfrm>
            <a:off x="1485240" y="1714331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1" dirty="0">
                <a:solidFill>
                  <a:schemeClr val="tx1"/>
                </a:solidFill>
              </a:rPr>
              <a:t>1</a:t>
            </a:r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041BB8-6028-B24F-AB0D-D4F3C245C663}"/>
              </a:ext>
            </a:extLst>
          </p:cNvPr>
          <p:cNvSpPr txBox="1"/>
          <p:nvPr/>
        </p:nvSpPr>
        <p:spPr>
          <a:xfrm>
            <a:off x="1724417" y="4721997"/>
            <a:ext cx="442700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Decision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Tree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90605F2-8697-D145-94EA-63690564A282}"/>
              </a:ext>
            </a:extLst>
          </p:cNvPr>
          <p:cNvSpPr/>
          <p:nvPr/>
        </p:nvSpPr>
        <p:spPr>
          <a:xfrm>
            <a:off x="1485240" y="2767486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1" dirty="0">
                <a:solidFill>
                  <a:schemeClr val="tx1"/>
                </a:solidFill>
              </a:rPr>
              <a:t>2</a:t>
            </a:r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2335B-BB2C-4E4E-8E94-0D5FD756F489}"/>
              </a:ext>
            </a:extLst>
          </p:cNvPr>
          <p:cNvSpPr txBox="1"/>
          <p:nvPr/>
        </p:nvSpPr>
        <p:spPr>
          <a:xfrm>
            <a:off x="1906885" y="2649130"/>
            <a:ext cx="917675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Naïve Bayes – Gaussian, Bernoulli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BA6FCF-154D-2D42-A5F1-83DEB978A62E}"/>
              </a:ext>
            </a:extLst>
          </p:cNvPr>
          <p:cNvSpPr/>
          <p:nvPr/>
        </p:nvSpPr>
        <p:spPr>
          <a:xfrm>
            <a:off x="1485240" y="4792844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1" dirty="0">
                <a:solidFill>
                  <a:schemeClr val="tx1"/>
                </a:solidFill>
              </a:rPr>
              <a:t>4</a:t>
            </a:r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81C258D-F649-2543-96A0-29DC46C2AD86}"/>
              </a:ext>
            </a:extLst>
          </p:cNvPr>
          <p:cNvSpPr/>
          <p:nvPr/>
        </p:nvSpPr>
        <p:spPr>
          <a:xfrm>
            <a:off x="1485240" y="3781559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1" dirty="0">
                <a:solidFill>
                  <a:schemeClr val="tx1"/>
                </a:solidFill>
              </a:rPr>
              <a:t>3</a:t>
            </a:r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8B8A8-4FD4-4C4B-B353-FA5BEBC8CD5B}"/>
              </a:ext>
            </a:extLst>
          </p:cNvPr>
          <p:cNvSpPr txBox="1"/>
          <p:nvPr/>
        </p:nvSpPr>
        <p:spPr>
          <a:xfrm>
            <a:off x="1768336" y="3710712"/>
            <a:ext cx="594079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Logistic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Regression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590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946070-D853-314E-9CD4-2620AAF2C6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Deep Learning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3467E-1060-D64C-83F6-717FD7A5F184}"/>
              </a:ext>
            </a:extLst>
          </p:cNvPr>
          <p:cNvSpPr txBox="1"/>
          <p:nvPr/>
        </p:nvSpPr>
        <p:spPr>
          <a:xfrm>
            <a:off x="1609654" y="2437061"/>
            <a:ext cx="824092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Convolution Neural Network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09E79C-F895-9A42-BB07-80F962E97BDB}"/>
              </a:ext>
            </a:extLst>
          </p:cNvPr>
          <p:cNvSpPr/>
          <p:nvPr/>
        </p:nvSpPr>
        <p:spPr>
          <a:xfrm>
            <a:off x="1485240" y="2517897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1" dirty="0">
                <a:solidFill>
                  <a:schemeClr val="tx1"/>
                </a:solidFill>
              </a:rPr>
              <a:t>1</a:t>
            </a:r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90605F2-8697-D145-94EA-63690564A282}"/>
              </a:ext>
            </a:extLst>
          </p:cNvPr>
          <p:cNvSpPr/>
          <p:nvPr/>
        </p:nvSpPr>
        <p:spPr>
          <a:xfrm>
            <a:off x="1485240" y="3571052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1" dirty="0">
                <a:solidFill>
                  <a:schemeClr val="tx1"/>
                </a:solidFill>
              </a:rPr>
              <a:t>2</a:t>
            </a:r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2335B-BB2C-4E4E-8E94-0D5FD756F489}"/>
              </a:ext>
            </a:extLst>
          </p:cNvPr>
          <p:cNvSpPr txBox="1"/>
          <p:nvPr/>
        </p:nvSpPr>
        <p:spPr>
          <a:xfrm>
            <a:off x="2128557" y="3452696"/>
            <a:ext cx="813766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Fully Connected Neural Network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467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F3E1F45-6B3F-46A1-82A6-7F2F85378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0412" y="1718852"/>
            <a:ext cx="2689294" cy="246362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22E871-BF84-47EF-8EBE-D7BBF73D9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Best Models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7367EC-D624-4AA8-9796-F91C974FA1BA}"/>
              </a:ext>
            </a:extLst>
          </p:cNvPr>
          <p:cNvCxnSpPr>
            <a:cxnSpLocks/>
          </p:cNvCxnSpPr>
          <p:nvPr/>
        </p:nvCxnSpPr>
        <p:spPr>
          <a:xfrm flipV="1">
            <a:off x="1033001" y="2325535"/>
            <a:ext cx="4284000" cy="1410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213B94-982C-49DA-98A9-8965726605B4}"/>
              </a:ext>
            </a:extLst>
          </p:cNvPr>
          <p:cNvCxnSpPr>
            <a:cxnSpLocks/>
          </p:cNvCxnSpPr>
          <p:nvPr/>
        </p:nvCxnSpPr>
        <p:spPr>
          <a:xfrm>
            <a:off x="6837146" y="2325535"/>
            <a:ext cx="4284000" cy="1410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641444-62F1-423A-8E67-FDB84BEA72CA}"/>
              </a:ext>
            </a:extLst>
          </p:cNvPr>
          <p:cNvSpPr txBox="1"/>
          <p:nvPr/>
        </p:nvSpPr>
        <p:spPr>
          <a:xfrm>
            <a:off x="669318" y="2553507"/>
            <a:ext cx="283407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</a:rPr>
              <a:t>TFIDF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486220-B651-46DF-A275-98991EF4D3CF}"/>
              </a:ext>
            </a:extLst>
          </p:cNvPr>
          <p:cNvSpPr txBox="1"/>
          <p:nvPr/>
        </p:nvSpPr>
        <p:spPr>
          <a:xfrm>
            <a:off x="9777101" y="2491951"/>
            <a:ext cx="18800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accent1"/>
                </a:solidFill>
              </a:rPr>
              <a:t>Word2Vec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1AE6FF-64F3-854A-BFE8-A29CC724937A}"/>
              </a:ext>
            </a:extLst>
          </p:cNvPr>
          <p:cNvSpPr txBox="1"/>
          <p:nvPr/>
        </p:nvSpPr>
        <p:spPr>
          <a:xfrm>
            <a:off x="669318" y="3102177"/>
            <a:ext cx="283407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</a:rPr>
              <a:t>1. Logistic Regression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6D124B-B1E2-824D-9035-14B33C2F6D39}"/>
              </a:ext>
            </a:extLst>
          </p:cNvPr>
          <p:cNvSpPr txBox="1"/>
          <p:nvPr/>
        </p:nvSpPr>
        <p:spPr>
          <a:xfrm>
            <a:off x="669318" y="4747512"/>
            <a:ext cx="3390064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US" altLang="ko-KR" dirty="0"/>
              <a:t>3. Fully Connected Neural 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38C541-75E6-CE47-908F-748313931B0A}"/>
              </a:ext>
            </a:extLst>
          </p:cNvPr>
          <p:cNvSpPr txBox="1"/>
          <p:nvPr/>
        </p:nvSpPr>
        <p:spPr>
          <a:xfrm>
            <a:off x="657274" y="4155536"/>
            <a:ext cx="283407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</a:rPr>
              <a:t>2. Naïve Bayes</a:t>
            </a:r>
            <a:endParaRPr lang="en-US" altLang="ko-KR" sz="2000" b="1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36A3C2-B2E5-3E44-83BA-1B533575081E}"/>
              </a:ext>
            </a:extLst>
          </p:cNvPr>
          <p:cNvSpPr txBox="1"/>
          <p:nvPr/>
        </p:nvSpPr>
        <p:spPr>
          <a:xfrm>
            <a:off x="9241135" y="3102177"/>
            <a:ext cx="18800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accent1"/>
                </a:solidFill>
              </a:rPr>
              <a:t>1. CNN</a:t>
            </a:r>
          </a:p>
        </p:txBody>
      </p:sp>
    </p:spTree>
    <p:extLst>
      <p:ext uri="{BB962C8B-B14F-4D97-AF65-F5344CB8AC3E}">
        <p14:creationId xmlns:p14="http://schemas.microsoft.com/office/powerpoint/2010/main" val="709846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02DDC4-AC87-0D44-9916-68A73E9C7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was the target accuracy score?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FF21FF2-ED39-8642-AA3A-49B4D12DD10E}"/>
              </a:ext>
            </a:extLst>
          </p:cNvPr>
          <p:cNvSpPr txBox="1">
            <a:spLocks/>
          </p:cNvSpPr>
          <p:nvPr/>
        </p:nvSpPr>
        <p:spPr>
          <a:xfrm>
            <a:off x="0" y="2833665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our model accuracy score?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13A5B-7B67-3344-A616-CF21B26B2D57}"/>
              </a:ext>
            </a:extLst>
          </p:cNvPr>
          <p:cNvSpPr txBox="1"/>
          <p:nvPr/>
        </p:nvSpPr>
        <p:spPr>
          <a:xfrm>
            <a:off x="5148146" y="1567391"/>
            <a:ext cx="18957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82.5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9BC82-3CC7-244B-902A-B57AAFBD6971}"/>
              </a:ext>
            </a:extLst>
          </p:cNvPr>
          <p:cNvSpPr txBox="1"/>
          <p:nvPr/>
        </p:nvSpPr>
        <p:spPr>
          <a:xfrm>
            <a:off x="5348868" y="4099939"/>
            <a:ext cx="18957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86</a:t>
            </a:r>
          </a:p>
        </p:txBody>
      </p:sp>
    </p:spTree>
    <p:extLst>
      <p:ext uri="{BB962C8B-B14F-4D97-AF65-F5344CB8AC3E}">
        <p14:creationId xmlns:p14="http://schemas.microsoft.com/office/powerpoint/2010/main" val="4113596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492D1B-E80B-314A-AC4E-A1E141FEFD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Logistic Regression - TFIDF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64F3F4-152D-B445-B730-D79686B63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938" y="1975934"/>
            <a:ext cx="3924300" cy="353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599713-8027-2040-B627-71EAA2596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03" y="2194467"/>
            <a:ext cx="59817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60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EC5FBA-0CDD-9642-8CC6-2EEDFD7D032B}"/>
              </a:ext>
            </a:extLst>
          </p:cNvPr>
          <p:cNvSpPr txBox="1"/>
          <p:nvPr/>
        </p:nvSpPr>
        <p:spPr>
          <a:xfrm>
            <a:off x="3927762" y="690894"/>
            <a:ext cx="4336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Problem Statement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C4661B-EA32-9C4A-887C-7147FF10D75B}"/>
              </a:ext>
            </a:extLst>
          </p:cNvPr>
          <p:cNvSpPr txBox="1"/>
          <p:nvPr/>
        </p:nvSpPr>
        <p:spPr>
          <a:xfrm>
            <a:off x="1253836" y="2089548"/>
            <a:ext cx="104948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Understand the twitter data score and tweet. Process and train the models. </a:t>
            </a:r>
          </a:p>
          <a:p>
            <a:r>
              <a:rPr lang="en-US" sz="3600" dirty="0"/>
              <a:t>Predict if it is a positive or negative tweet.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C2C7B0-4CA6-8742-8360-A802AB4650C0}"/>
              </a:ext>
            </a:extLst>
          </p:cNvPr>
          <p:cNvSpPr txBox="1"/>
          <p:nvPr/>
        </p:nvSpPr>
        <p:spPr>
          <a:xfrm>
            <a:off x="2604654" y="4596197"/>
            <a:ext cx="6982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So what kind of a problem is this???</a:t>
            </a:r>
          </a:p>
        </p:txBody>
      </p:sp>
    </p:spTree>
    <p:extLst>
      <p:ext uri="{BB962C8B-B14F-4D97-AF65-F5344CB8AC3E}">
        <p14:creationId xmlns:p14="http://schemas.microsoft.com/office/powerpoint/2010/main" val="229732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1E96E9-A7E5-5948-99EE-182F53E406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TFIDF Linear Model Comparison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C6558B73-1BA7-1A44-A1E9-19A1CEDD3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72" y="1288473"/>
            <a:ext cx="9767455" cy="508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71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7D6EFC-F23F-AC47-8B14-01661173B3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CNN Word2Vec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74C302-0345-2F42-8F0A-152EEA887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285" y="1475213"/>
            <a:ext cx="3676746" cy="39075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FCB529-E4F2-9E4D-A2D1-264262E6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305" y="2018216"/>
            <a:ext cx="46482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93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587556"/>
            <a:ext cx="12192000" cy="792605"/>
          </a:xfrm>
        </p:spPr>
        <p:txBody>
          <a:bodyPr/>
          <a:lstStyle/>
          <a:p>
            <a:r>
              <a:rPr lang="en-US" sz="4400" dirty="0"/>
              <a:t>What if this was a Regression Problem?</a:t>
            </a:r>
          </a:p>
        </p:txBody>
      </p:sp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201391B4-FA4C-9C41-8069-A1F1D318085A}"/>
              </a:ext>
            </a:extLst>
          </p:cNvPr>
          <p:cNvSpPr txBox="1">
            <a:spLocks/>
          </p:cNvSpPr>
          <p:nvPr/>
        </p:nvSpPr>
        <p:spPr>
          <a:xfrm>
            <a:off x="152401" y="4919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Additional Feature</a:t>
            </a:r>
          </a:p>
        </p:txBody>
      </p:sp>
    </p:spTree>
    <p:extLst>
      <p:ext uri="{BB962C8B-B14F-4D97-AF65-F5344CB8AC3E}">
        <p14:creationId xmlns:p14="http://schemas.microsoft.com/office/powerpoint/2010/main" val="347721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EC5FBA-0CDD-9642-8CC6-2EEDFD7D032B}"/>
              </a:ext>
            </a:extLst>
          </p:cNvPr>
          <p:cNvSpPr txBox="1"/>
          <p:nvPr/>
        </p:nvSpPr>
        <p:spPr>
          <a:xfrm>
            <a:off x="3927762" y="690894"/>
            <a:ext cx="4336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Challenges Faced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C4661B-EA32-9C4A-887C-7147FF10D75B}"/>
              </a:ext>
            </a:extLst>
          </p:cNvPr>
          <p:cNvSpPr txBox="1"/>
          <p:nvPr/>
        </p:nvSpPr>
        <p:spPr>
          <a:xfrm>
            <a:off x="1267691" y="2828835"/>
            <a:ext cx="10494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Duplicate Tweets in downloaded dataset!</a:t>
            </a:r>
          </a:p>
          <a:p>
            <a:r>
              <a:rPr lang="en-US" sz="3600" dirty="0"/>
              <a:t> How to Handle?</a:t>
            </a:r>
          </a:p>
        </p:txBody>
      </p:sp>
    </p:spTree>
    <p:extLst>
      <p:ext uri="{BB962C8B-B14F-4D97-AF65-F5344CB8AC3E}">
        <p14:creationId xmlns:p14="http://schemas.microsoft.com/office/powerpoint/2010/main" val="2940563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EC5FBA-0CDD-9642-8CC6-2EEDFD7D032B}"/>
              </a:ext>
            </a:extLst>
          </p:cNvPr>
          <p:cNvSpPr txBox="1"/>
          <p:nvPr/>
        </p:nvSpPr>
        <p:spPr>
          <a:xfrm>
            <a:off x="3927762" y="690894"/>
            <a:ext cx="4336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Challenges Faced 2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C4661B-EA32-9C4A-887C-7147FF10D75B}"/>
              </a:ext>
            </a:extLst>
          </p:cNvPr>
          <p:cNvSpPr txBox="1"/>
          <p:nvPr/>
        </p:nvSpPr>
        <p:spPr>
          <a:xfrm>
            <a:off x="1267691" y="2828835"/>
            <a:ext cx="10494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LSTM models not running on Collab?</a:t>
            </a:r>
          </a:p>
        </p:txBody>
      </p:sp>
    </p:spTree>
    <p:extLst>
      <p:ext uri="{BB962C8B-B14F-4D97-AF65-F5344CB8AC3E}">
        <p14:creationId xmlns:p14="http://schemas.microsoft.com/office/powerpoint/2010/main" val="3993932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EC5FBA-0CDD-9642-8CC6-2EEDFD7D032B}"/>
              </a:ext>
            </a:extLst>
          </p:cNvPr>
          <p:cNvSpPr txBox="1"/>
          <p:nvPr/>
        </p:nvSpPr>
        <p:spPr>
          <a:xfrm>
            <a:off x="3927762" y="690894"/>
            <a:ext cx="4336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Challenges Faced 3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C4661B-EA32-9C4A-887C-7147FF10D75B}"/>
              </a:ext>
            </a:extLst>
          </p:cNvPr>
          <p:cNvSpPr txBox="1"/>
          <p:nvPr/>
        </p:nvSpPr>
        <p:spPr>
          <a:xfrm>
            <a:off x="1267691" y="2828835"/>
            <a:ext cx="10494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to load text data into a CNN model?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72437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EC5FBA-0CDD-9642-8CC6-2EEDFD7D032B}"/>
              </a:ext>
            </a:extLst>
          </p:cNvPr>
          <p:cNvSpPr txBox="1"/>
          <p:nvPr/>
        </p:nvSpPr>
        <p:spPr>
          <a:xfrm>
            <a:off x="3927762" y="690894"/>
            <a:ext cx="4336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Challenges Faced 4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C4661B-EA32-9C4A-887C-7147FF10D75B}"/>
              </a:ext>
            </a:extLst>
          </p:cNvPr>
          <p:cNvSpPr txBox="1"/>
          <p:nvPr/>
        </p:nvSpPr>
        <p:spPr>
          <a:xfrm>
            <a:off x="1267691" y="2828835"/>
            <a:ext cx="104948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Models predicting good result for label 1/ Positive but not for 0/Negative ?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59421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EC5FBA-0CDD-9642-8CC6-2EEDFD7D032B}"/>
              </a:ext>
            </a:extLst>
          </p:cNvPr>
          <p:cNvSpPr txBox="1"/>
          <p:nvPr/>
        </p:nvSpPr>
        <p:spPr>
          <a:xfrm>
            <a:off x="3830780" y="339344"/>
            <a:ext cx="4336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Project Take Away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C4661B-EA32-9C4A-887C-7147FF10D75B}"/>
              </a:ext>
            </a:extLst>
          </p:cNvPr>
          <p:cNvSpPr txBox="1"/>
          <p:nvPr/>
        </p:nvSpPr>
        <p:spPr>
          <a:xfrm>
            <a:off x="2556164" y="1706617"/>
            <a:ext cx="10494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Learned lot about NLP</a:t>
            </a:r>
          </a:p>
          <a:p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E6375A-60B6-2C42-8B06-1A996C423F96}"/>
              </a:ext>
            </a:extLst>
          </p:cNvPr>
          <p:cNvSpPr txBox="1"/>
          <p:nvPr/>
        </p:nvSpPr>
        <p:spPr>
          <a:xfrm>
            <a:off x="3706091" y="2828835"/>
            <a:ext cx="10494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Python Debugging Skills</a:t>
            </a:r>
          </a:p>
          <a:p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D97987-4FB6-3946-B1F5-03F778D8A851}"/>
              </a:ext>
            </a:extLst>
          </p:cNvPr>
          <p:cNvSpPr txBox="1"/>
          <p:nvPr/>
        </p:nvSpPr>
        <p:spPr>
          <a:xfrm>
            <a:off x="4856018" y="3951053"/>
            <a:ext cx="10494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Twitter Data Extraction</a:t>
            </a:r>
          </a:p>
        </p:txBody>
      </p:sp>
    </p:spTree>
    <p:extLst>
      <p:ext uri="{BB962C8B-B14F-4D97-AF65-F5344CB8AC3E}">
        <p14:creationId xmlns:p14="http://schemas.microsoft.com/office/powerpoint/2010/main" val="2979801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95325" y="375672"/>
            <a:ext cx="561057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Future works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434D22-BDF2-954C-8607-A7ABEB16687A}"/>
              </a:ext>
            </a:extLst>
          </p:cNvPr>
          <p:cNvSpPr txBox="1"/>
          <p:nvPr/>
        </p:nvSpPr>
        <p:spPr>
          <a:xfrm>
            <a:off x="1373981" y="1700212"/>
            <a:ext cx="94440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Treat this as a Regression Task and predict the sentiment score.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if we give Favorite Count, Retweet count also to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if we pull more details of different dates and try running the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Maybe using NLP Techniques like </a:t>
            </a:r>
            <a:r>
              <a:rPr lang="en-US" dirty="0" err="1">
                <a:solidFill>
                  <a:schemeClr val="bg1"/>
                </a:solidFill>
              </a:rPr>
              <a:t>GloVe</a:t>
            </a:r>
            <a:r>
              <a:rPr lang="en-US" dirty="0">
                <a:solidFill>
                  <a:schemeClr val="bg1"/>
                </a:solidFill>
              </a:rPr>
              <a:t>, Bert would improve our accuracy.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568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95325" y="375672"/>
            <a:ext cx="561057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References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52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838200" y="562271"/>
            <a:ext cx="10515600" cy="1128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200" dirty="0">
                <a:latin typeface="+mj-lt"/>
                <a:ea typeface="+mj-ea"/>
                <a:cs typeface="+mj-cs"/>
              </a:rPr>
              <a:t>Work Flow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23FD4D3-98C3-E941-A24B-218E6D682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6992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78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4124325" y="2967335"/>
            <a:ext cx="561057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809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75248"/>
            <a:ext cx="12192000" cy="792605"/>
          </a:xfrm>
        </p:spPr>
        <p:txBody>
          <a:bodyPr/>
          <a:lstStyle/>
          <a:p>
            <a:r>
              <a:rPr lang="en-US" dirty="0"/>
              <a:t>Data Extraction?</a:t>
            </a:r>
          </a:p>
        </p:txBody>
      </p:sp>
      <p:grpSp>
        <p:nvGrpSpPr>
          <p:cNvPr id="63" name="그룹 2">
            <a:extLst>
              <a:ext uri="{FF2B5EF4-FFF2-40B4-BE49-F238E27FC236}">
                <a16:creationId xmlns:a16="http://schemas.microsoft.com/office/drawing/2014/main" id="{E0F511DD-509E-4981-AE49-52C68B68922E}"/>
              </a:ext>
            </a:extLst>
          </p:cNvPr>
          <p:cNvGrpSpPr/>
          <p:nvPr/>
        </p:nvGrpSpPr>
        <p:grpSpPr>
          <a:xfrm>
            <a:off x="891038" y="2554165"/>
            <a:ext cx="10384574" cy="936104"/>
            <a:chOff x="891037" y="3385183"/>
            <a:chExt cx="10384574" cy="936104"/>
          </a:xfrm>
          <a:solidFill>
            <a:schemeClr val="accent1"/>
          </a:solidFill>
        </p:grpSpPr>
        <p:sp>
          <p:nvSpPr>
            <p:cNvPr id="64" name="Oval 11">
              <a:extLst>
                <a:ext uri="{FF2B5EF4-FFF2-40B4-BE49-F238E27FC236}">
                  <a16:creationId xmlns:a16="http://schemas.microsoft.com/office/drawing/2014/main" id="{6A01469E-6546-492E-8F6F-40BFF95DFC74}"/>
                </a:ext>
              </a:extLst>
            </p:cNvPr>
            <p:cNvSpPr/>
            <p:nvPr/>
          </p:nvSpPr>
          <p:spPr>
            <a:xfrm>
              <a:off x="891037" y="3474607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5" name="Oval 11">
              <a:extLst>
                <a:ext uri="{FF2B5EF4-FFF2-40B4-BE49-F238E27FC236}">
                  <a16:creationId xmlns:a16="http://schemas.microsoft.com/office/drawing/2014/main" id="{72F58C56-3513-45CA-BD12-A42BA474ABEB}"/>
                </a:ext>
              </a:extLst>
            </p:cNvPr>
            <p:cNvSpPr/>
            <p:nvPr/>
          </p:nvSpPr>
          <p:spPr>
            <a:xfrm>
              <a:off x="2839789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6" name="Oval 11">
              <a:extLst>
                <a:ext uri="{FF2B5EF4-FFF2-40B4-BE49-F238E27FC236}">
                  <a16:creationId xmlns:a16="http://schemas.microsoft.com/office/drawing/2014/main" id="{881209D7-319D-42BD-BDA7-A0D1F0C0EAEE}"/>
                </a:ext>
              </a:extLst>
            </p:cNvPr>
            <p:cNvSpPr/>
            <p:nvPr/>
          </p:nvSpPr>
          <p:spPr>
            <a:xfrm>
              <a:off x="4788541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7" name="Oval 11">
              <a:extLst>
                <a:ext uri="{FF2B5EF4-FFF2-40B4-BE49-F238E27FC236}">
                  <a16:creationId xmlns:a16="http://schemas.microsoft.com/office/drawing/2014/main" id="{A9F56E4E-3EF0-49A1-9ED9-F0A8B693C485}"/>
                </a:ext>
              </a:extLst>
            </p:cNvPr>
            <p:cNvSpPr/>
            <p:nvPr/>
          </p:nvSpPr>
          <p:spPr>
            <a:xfrm>
              <a:off x="6737293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8" name="Oval 11">
              <a:extLst>
                <a:ext uri="{FF2B5EF4-FFF2-40B4-BE49-F238E27FC236}">
                  <a16:creationId xmlns:a16="http://schemas.microsoft.com/office/drawing/2014/main" id="{76082D78-BE29-479E-B0F2-F91FC8DAC27A}"/>
                </a:ext>
              </a:extLst>
            </p:cNvPr>
            <p:cNvSpPr/>
            <p:nvPr/>
          </p:nvSpPr>
          <p:spPr>
            <a:xfrm>
              <a:off x="8686045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4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C0D5D5F-9935-42E5-B441-322D0E63B4C7}"/>
                </a:ext>
              </a:extLst>
            </p:cNvPr>
            <p:cNvSpPr/>
            <p:nvPr/>
          </p:nvSpPr>
          <p:spPr>
            <a:xfrm>
              <a:off x="10339507" y="3385183"/>
              <a:ext cx="936104" cy="936104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73C8711-C0BC-4D75-9871-465704685B63}"/>
                </a:ext>
              </a:extLst>
            </p:cNvPr>
            <p:cNvSpPr/>
            <p:nvPr/>
          </p:nvSpPr>
          <p:spPr>
            <a:xfrm>
              <a:off x="10637064" y="3682740"/>
              <a:ext cx="340990" cy="34099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7F229F6-858E-4336-9F4F-805B607B857B}"/>
              </a:ext>
            </a:extLst>
          </p:cNvPr>
          <p:cNvGrpSpPr/>
          <p:nvPr/>
        </p:nvGrpSpPr>
        <p:grpSpPr>
          <a:xfrm>
            <a:off x="61051" y="1199373"/>
            <a:ext cx="2047854" cy="1356612"/>
            <a:chOff x="731302" y="3882225"/>
            <a:chExt cx="1876854" cy="107056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D4D04A0-3C04-4497-971C-A01F7B989A40}"/>
                </a:ext>
              </a:extLst>
            </p:cNvPr>
            <p:cNvSpPr txBox="1"/>
            <p:nvPr/>
          </p:nvSpPr>
          <p:spPr>
            <a:xfrm>
              <a:off x="783682" y="4429570"/>
              <a:ext cx="1824474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Data from IEEE </a:t>
              </a:r>
              <a:r>
                <a:rPr lang="en-US" altLang="ko-KR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Dataport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AD3EBB0-C8C4-4007-876A-1D2AAC9F879F}"/>
                </a:ext>
              </a:extLst>
            </p:cNvPr>
            <p:cNvSpPr txBox="1"/>
            <p:nvPr/>
          </p:nvSpPr>
          <p:spPr>
            <a:xfrm>
              <a:off x="731302" y="3882225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1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59276F9-2464-427B-8797-18583A740472}"/>
              </a:ext>
            </a:extLst>
          </p:cNvPr>
          <p:cNvGrpSpPr/>
          <p:nvPr/>
        </p:nvGrpSpPr>
        <p:grpSpPr>
          <a:xfrm>
            <a:off x="3677068" y="1316113"/>
            <a:ext cx="1999835" cy="1013414"/>
            <a:chOff x="722932" y="4139408"/>
            <a:chExt cx="1832844" cy="1013414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1B7A509-906D-498C-86F8-C545A5CFE54A}"/>
                </a:ext>
              </a:extLst>
            </p:cNvPr>
            <p:cNvSpPr txBox="1"/>
            <p:nvPr/>
          </p:nvSpPr>
          <p:spPr>
            <a:xfrm>
              <a:off x="722932" y="4629602"/>
              <a:ext cx="1832844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Configure Tweepy API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74BD466-0F65-4475-AE02-88CA95D3B52F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3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E28C085-9289-4873-BAAD-F43595F520AF}"/>
              </a:ext>
            </a:extLst>
          </p:cNvPr>
          <p:cNvGrpSpPr/>
          <p:nvPr/>
        </p:nvGrpSpPr>
        <p:grpSpPr>
          <a:xfrm>
            <a:off x="10391880" y="3613064"/>
            <a:ext cx="1960434" cy="1228858"/>
            <a:chOff x="731302" y="4139408"/>
            <a:chExt cx="1824474" cy="1228858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31E8A83-DCA7-4AB0-B921-AEF903BFE6E1}"/>
                </a:ext>
              </a:extLst>
            </p:cNvPr>
            <p:cNvSpPr txBox="1"/>
            <p:nvPr/>
          </p:nvSpPr>
          <p:spPr>
            <a:xfrm>
              <a:off x="731302" y="4629602"/>
              <a:ext cx="1675278" cy="73866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The final CSV column is as below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7122F41-A8DF-43C9-A219-D66A180E50D3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6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BE62D5A-FC98-4435-A898-77D1D9F64783}"/>
              </a:ext>
            </a:extLst>
          </p:cNvPr>
          <p:cNvGrpSpPr/>
          <p:nvPr/>
        </p:nvGrpSpPr>
        <p:grpSpPr>
          <a:xfrm>
            <a:off x="7352909" y="1054069"/>
            <a:ext cx="1990702" cy="1444301"/>
            <a:chOff x="731302" y="4139408"/>
            <a:chExt cx="1824474" cy="144430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20D68CF-7813-4F4F-A721-25AD1B92AE8C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95410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Load it to CSV and append the sentiment score from IEEE Dataset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0ACF341-B048-46E5-8FA1-44FF1596C873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5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29DCCA4-B610-1240-AD4D-3B094A427818}"/>
              </a:ext>
            </a:extLst>
          </p:cNvPr>
          <p:cNvGrpSpPr/>
          <p:nvPr/>
        </p:nvGrpSpPr>
        <p:grpSpPr>
          <a:xfrm>
            <a:off x="1686365" y="3167809"/>
            <a:ext cx="2583000" cy="953086"/>
            <a:chOff x="731302" y="4053680"/>
            <a:chExt cx="2367314" cy="9530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F0745A-FD46-814B-958A-382F585029CE}"/>
                </a:ext>
              </a:extLst>
            </p:cNvPr>
            <p:cNvSpPr txBox="1"/>
            <p:nvPr/>
          </p:nvSpPr>
          <p:spPr>
            <a:xfrm>
              <a:off x="1274142" y="4483546"/>
              <a:ext cx="1824474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Create Twitter Developer Account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9707504-D7C7-1D4B-A0F4-883D43345507}"/>
                </a:ext>
              </a:extLst>
            </p:cNvPr>
            <p:cNvSpPr txBox="1"/>
            <p:nvPr/>
          </p:nvSpPr>
          <p:spPr>
            <a:xfrm>
              <a:off x="731302" y="4053680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2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76EA626-953D-544F-BB0F-C5757A5EF742}"/>
              </a:ext>
            </a:extLst>
          </p:cNvPr>
          <p:cNvGrpSpPr/>
          <p:nvPr/>
        </p:nvGrpSpPr>
        <p:grpSpPr>
          <a:xfrm>
            <a:off x="5050815" y="3450302"/>
            <a:ext cx="2263966" cy="1228431"/>
            <a:chOff x="480856" y="4139408"/>
            <a:chExt cx="2074920" cy="12284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85F3C25-F9A8-7547-8A6C-269540FEF1EC}"/>
                </a:ext>
              </a:extLst>
            </p:cNvPr>
            <p:cNvSpPr txBox="1"/>
            <p:nvPr/>
          </p:nvSpPr>
          <p:spPr>
            <a:xfrm>
              <a:off x="480856" y="4198288"/>
              <a:ext cx="1824474" cy="116955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With Tweet ID pull Twitter Data such as Tweet, Favorite Count, Retweet Count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E8D5668-BA6D-0E40-9707-D2C54DE1B16B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4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39A7E49-872A-AF42-A684-4D6106AE2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438" y="1213126"/>
            <a:ext cx="2264641" cy="5906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2F0395-41F9-ED43-8B2E-0A3694230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2" y="3331463"/>
            <a:ext cx="2451100" cy="110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9D7A2-C5BE-7E43-8A48-C0DA9A4B3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77" y="5239110"/>
            <a:ext cx="9928240" cy="14553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8A06E9-B876-6742-B072-1A650593F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7" y="1361144"/>
            <a:ext cx="1836589" cy="52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6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4B3438-1D88-D445-96A8-96531C86DA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Analysis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E89CC9-BA60-CF4E-A7C0-EDBB913D8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34" y="1345269"/>
            <a:ext cx="8092224" cy="500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07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4B3438-1D88-D445-96A8-96531C86DA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Analysis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A85A7-1859-8F49-9432-5FA520717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379" y="1260353"/>
            <a:ext cx="7601880" cy="553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67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4B3438-1D88-D445-96A8-96531C86DA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Analysis 3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417ACE-9F3F-B14F-AA15-179825F1B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315" y="1031496"/>
            <a:ext cx="7414012" cy="539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98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245A10-7F37-4569-80D2-2F692931E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9267F70F-11C6-4597-9381-D0D80FC18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6152" y="2355786"/>
            <a:ext cx="498574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B36DF-4C1F-C248-9513-454BF1973204}"/>
              </a:ext>
            </a:extLst>
          </p:cNvPr>
          <p:cNvSpPr txBox="1"/>
          <p:nvPr/>
        </p:nvSpPr>
        <p:spPr>
          <a:xfrm>
            <a:off x="7559812" y="2723322"/>
            <a:ext cx="3510355" cy="22367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Negative Words in dataset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2C20A93E-E407-4683-A405-147DE2613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9E8E3DD9-D235-48D9-A0EC-D6817EC84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EA83A145-578D-4A0B-94A7-AEAB2027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648BAC-035B-7640-B571-5A1133EF2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5" r="3" b="3"/>
          <a:stretch/>
        </p:blipFill>
        <p:spPr>
          <a:xfrm>
            <a:off x="1258859" y="1120046"/>
            <a:ext cx="5635819" cy="350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36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19245A10-7F37-4569-80D2-2F692931E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267F70F-11C6-4597-9381-D0D80FC18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6152" y="2355786"/>
            <a:ext cx="498574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EC5FBA-0CDD-9642-8CC6-2EEDFD7D032B}"/>
              </a:ext>
            </a:extLst>
          </p:cNvPr>
          <p:cNvSpPr txBox="1"/>
          <p:nvPr/>
        </p:nvSpPr>
        <p:spPr>
          <a:xfrm>
            <a:off x="7559812" y="2723322"/>
            <a:ext cx="3510355" cy="22367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Positive Words in dataset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2C20A93E-E407-4683-A405-147DE2613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9E8E3DD9-D235-48D9-A0EC-D6817EC84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EA83A145-578D-4A0B-94A7-AEAB2027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8C8FE02C-131F-D945-9913-292D17FB91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5" r="3" b="3"/>
          <a:stretch/>
        </p:blipFill>
        <p:spPr>
          <a:xfrm>
            <a:off x="1258859" y="1120046"/>
            <a:ext cx="5635819" cy="350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2549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431</Words>
  <Application>Microsoft Macintosh PowerPoint</Application>
  <PresentationFormat>Widescreen</PresentationFormat>
  <Paragraphs>117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Sreenivas Acharya, Raghavendra</dc:creator>
  <cp:lastModifiedBy>Sreenivas Acharya, Raghavendra</cp:lastModifiedBy>
  <cp:revision>3</cp:revision>
  <dcterms:created xsi:type="dcterms:W3CDTF">2020-11-30T23:19:04Z</dcterms:created>
  <dcterms:modified xsi:type="dcterms:W3CDTF">2020-11-30T23:43:19Z</dcterms:modified>
</cp:coreProperties>
</file>